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8" r:id="rId3"/>
    <p:sldId id="259" r:id="rId4"/>
    <p:sldId id="288" r:id="rId5"/>
    <p:sldId id="289" r:id="rId6"/>
    <p:sldId id="290" r:id="rId7"/>
    <p:sldId id="291" r:id="rId8"/>
    <p:sldId id="268" r:id="rId9"/>
    <p:sldId id="269" r:id="rId10"/>
    <p:sldId id="292" r:id="rId11"/>
    <p:sldId id="270" r:id="rId12"/>
    <p:sldId id="271" r:id="rId13"/>
    <p:sldId id="293" r:id="rId14"/>
    <p:sldId id="273" r:id="rId15"/>
    <p:sldId id="294" r:id="rId16"/>
    <p:sldId id="295" r:id="rId17"/>
    <p:sldId id="296" r:id="rId18"/>
    <p:sldId id="297" r:id="rId19"/>
    <p:sldId id="301" r:id="rId20"/>
    <p:sldId id="302" r:id="rId21"/>
    <p:sldId id="316" r:id="rId22"/>
    <p:sldId id="317" r:id="rId23"/>
    <p:sldId id="306" r:id="rId24"/>
    <p:sldId id="309" r:id="rId25"/>
    <p:sldId id="298" r:id="rId26"/>
    <p:sldId id="299" r:id="rId27"/>
    <p:sldId id="304" r:id="rId28"/>
    <p:sldId id="319" r:id="rId29"/>
    <p:sldId id="303" r:id="rId30"/>
    <p:sldId id="320" r:id="rId31"/>
    <p:sldId id="321" r:id="rId32"/>
    <p:sldId id="322" r:id="rId33"/>
    <p:sldId id="324" r:id="rId34"/>
    <p:sldId id="323" r:id="rId35"/>
    <p:sldId id="325" r:id="rId36"/>
    <p:sldId id="326" r:id="rId37"/>
    <p:sldId id="310" r:id="rId38"/>
    <p:sldId id="307" r:id="rId39"/>
    <p:sldId id="313" r:id="rId40"/>
    <p:sldId id="314" r:id="rId41"/>
    <p:sldId id="318" r:id="rId42"/>
    <p:sldId id="31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9" autoAdjust="0"/>
    <p:restoredTop sz="94660"/>
  </p:normalViewPr>
  <p:slideViewPr>
    <p:cSldViewPr>
      <p:cViewPr>
        <p:scale>
          <a:sx n="100" d="100"/>
          <a:sy n="100" d="100"/>
        </p:scale>
        <p:origin x="-31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0C2C5-4CDB-41A3-867A-97B9D5A456E2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0992D-1638-49F8-86B7-407FC35695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047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6CBE7-BCA5-45D4-8A25-41F777A3C547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54" y="4343400"/>
            <a:ext cx="5027893" cy="4114800"/>
          </a:xfrm>
          <a:noFill/>
          <a:ln/>
        </p:spPr>
        <p:txBody>
          <a:bodyPr/>
          <a:lstStyle/>
          <a:p>
            <a:pPr algn="just" eaLnBrk="1" hangingPunct="1">
              <a:spcAft>
                <a:spcPts val="1000"/>
              </a:spcAft>
            </a:pPr>
            <a:r>
              <a:rPr lang="en-GB" dirty="0" smtClean="0">
                <a:latin typeface="Arial" pitchFamily="34" charset="0"/>
              </a:rPr>
              <a:t>Appreciation of Norwegian</a:t>
            </a:r>
            <a:r>
              <a:rPr lang="en-GB" baseline="0" dirty="0" smtClean="0">
                <a:latin typeface="Arial" pitchFamily="34" charset="0"/>
              </a:rPr>
              <a:t> Black metal Band </a:t>
            </a:r>
            <a:r>
              <a:rPr lang="en-GB" baseline="0" dirty="0" err="1" smtClean="0">
                <a:latin typeface="Arial" pitchFamily="34" charset="0"/>
              </a:rPr>
              <a:t>Dimmu</a:t>
            </a:r>
            <a:r>
              <a:rPr lang="en-GB" baseline="0" dirty="0" smtClean="0">
                <a:latin typeface="Arial" pitchFamily="34" charset="0"/>
              </a:rPr>
              <a:t> </a:t>
            </a:r>
            <a:r>
              <a:rPr lang="en-GB" baseline="0" dirty="0" err="1" smtClean="0">
                <a:latin typeface="Arial" pitchFamily="34" charset="0"/>
              </a:rPr>
              <a:t>Borgin</a:t>
            </a:r>
            <a:r>
              <a:rPr lang="en-GB" baseline="0" dirty="0" smtClean="0">
                <a:latin typeface="Arial" pitchFamily="34" charset="0"/>
              </a:rPr>
              <a:t> against age</a:t>
            </a:r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948AA-93F9-4263-942C-EC071418CB3A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54" y="4343400"/>
            <a:ext cx="5027893" cy="4114800"/>
          </a:xfrm>
          <a:noFill/>
          <a:ln/>
        </p:spPr>
        <p:txBody>
          <a:bodyPr/>
          <a:lstStyle/>
          <a:p>
            <a:pPr algn="just" eaLnBrk="1" hangingPunct="1">
              <a:spcAft>
                <a:spcPts val="1000"/>
              </a:spcAft>
            </a:pPr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9CFE3-5AD7-49DC-B05E-44326FEDAC5B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54" y="4343400"/>
            <a:ext cx="5027893" cy="4114800"/>
          </a:xfrm>
          <a:noFill/>
          <a:ln/>
        </p:spPr>
        <p:txBody>
          <a:bodyPr/>
          <a:lstStyle/>
          <a:p>
            <a:pPr algn="just" eaLnBrk="1" hangingPunct="1">
              <a:spcAft>
                <a:spcPts val="1000"/>
              </a:spcAft>
            </a:pPr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0F84D-088B-422D-8773-4DCB76F0F99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130425"/>
            <a:ext cx="731522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480" y="38576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62" y="274638"/>
            <a:ext cx="554833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378EFC7-07B8-4A1E-B6AA-BBE1485811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7" y="4406900"/>
            <a:ext cx="74231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537" y="2906713"/>
            <a:ext cx="74231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0100" y="1571612"/>
            <a:ext cx="36385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628" y="1600200"/>
            <a:ext cx="36861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4" y="1503354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24" y="2143116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7752" y="1535113"/>
            <a:ext cx="38290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7752" y="2174875"/>
            <a:ext cx="38290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286543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273050"/>
            <a:ext cx="482918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62" y="1428736"/>
            <a:ext cx="28654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62" y="1600200"/>
            <a:ext cx="77581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357958"/>
            <a:ext cx="857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8148" y="6357958"/>
            <a:ext cx="1285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Correlation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Prof.</a:t>
            </a:r>
            <a:r>
              <a:rPr lang="en-GB" dirty="0" smtClean="0"/>
              <a:t> Andy Field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 of Variance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variance tells us by how much scores deviate from the mean for a single variable.</a:t>
            </a:r>
          </a:p>
          <a:p>
            <a:r>
              <a:rPr lang="en-GB" dirty="0" smtClean="0"/>
              <a:t>It is closely linked to the sum of squares.</a:t>
            </a:r>
          </a:p>
          <a:p>
            <a:r>
              <a:rPr lang="en-GB" dirty="0" smtClean="0"/>
              <a:t>Covariance is similar – it tells is by how much scores on two variables differ from their respective means.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Variance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The variance tells us by how much scores deviate from the mean for a single variable.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It is closely linked to the sum of squares.</a:t>
            </a:r>
          </a:p>
        </p:txBody>
      </p:sp>
      <p:pic>
        <p:nvPicPr>
          <p:cNvPr id="9220" name="Picture 4" descr="D:\Images\WebGifs\headba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Grp="1" noChangeAspect="1"/>
          </p:cNvGraphicFramePr>
          <p:nvPr>
            <p:ph/>
          </p:nvPr>
        </p:nvGraphicFramePr>
        <p:xfrm>
          <a:off x="1130300" y="1879600"/>
          <a:ext cx="7315200" cy="3124200"/>
        </p:xfrm>
        <a:graphic>
          <a:graphicData uri="http://schemas.openxmlformats.org/presentationml/2006/ole">
            <p:oleObj spid="_x0000_s16401" name="Equation" r:id="rId3" imgW="130788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Covariance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Calculate the error between the mean and each subject’s score for the first variable (</a:t>
            </a:r>
            <a:r>
              <a:rPr lang="en-GB" i="1" dirty="0" smtClean="0"/>
              <a:t>x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Calculate the error between the mean and their score for the second variable (</a:t>
            </a:r>
            <a:r>
              <a:rPr lang="en-GB" i="1" dirty="0" smtClean="0"/>
              <a:t>y</a:t>
            </a:r>
            <a:r>
              <a:rPr lang="en-GB" dirty="0" smtClean="0"/>
              <a:t>).</a:t>
            </a:r>
          </a:p>
          <a:p>
            <a:r>
              <a:rPr lang="en-GB" dirty="0" smtClean="0"/>
              <a:t>Multiply these error values.</a:t>
            </a:r>
          </a:p>
          <a:p>
            <a:r>
              <a:rPr lang="en-GB" dirty="0" smtClean="0"/>
              <a:t>Add these values and you get the cross product deviations.</a:t>
            </a:r>
          </a:p>
          <a:p>
            <a:r>
              <a:rPr lang="en-GB" dirty="0" smtClean="0"/>
              <a:t>The covariance is the average cross-product deviations: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789113" y="3500438"/>
          <a:ext cx="6861175" cy="1389062"/>
        </p:xfrm>
        <a:graphic>
          <a:graphicData uri="http://schemas.openxmlformats.org/presentationml/2006/ole">
            <p:oleObj spid="_x0000_s17425" name="Equation" r:id="rId3" imgW="134604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60994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Covariance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It depends upon the units of measurement.</a:t>
            </a:r>
          </a:p>
          <a:p>
            <a:pPr lvl="1"/>
            <a:r>
              <a:rPr lang="en-GB" dirty="0" smtClean="0"/>
              <a:t>E.g. </a:t>
            </a:r>
            <a:r>
              <a:rPr lang="en-GB" dirty="0" smtClean="0"/>
              <a:t>the covariance of two variables measured in miles </a:t>
            </a:r>
            <a:r>
              <a:rPr lang="en-GB" dirty="0" smtClean="0"/>
              <a:t>might be 4.25, but if the same scores are converted to </a:t>
            </a:r>
            <a:r>
              <a:rPr lang="en-GB" dirty="0" smtClean="0"/>
              <a:t>kilometres, the covariance is </a:t>
            </a:r>
            <a:r>
              <a:rPr lang="en-GB" dirty="0" smtClean="0"/>
              <a:t>11.</a:t>
            </a:r>
          </a:p>
          <a:p>
            <a:r>
              <a:rPr lang="en-GB" dirty="0" smtClean="0"/>
              <a:t>One solution: </a:t>
            </a:r>
            <a:r>
              <a:rPr lang="en-GB" dirty="0" smtClean="0"/>
              <a:t>standardize </a:t>
            </a:r>
            <a:r>
              <a:rPr lang="en-GB" dirty="0" smtClean="0"/>
              <a:t>it!</a:t>
            </a:r>
          </a:p>
          <a:p>
            <a:pPr lvl="1"/>
            <a:r>
              <a:rPr lang="en-GB" dirty="0" smtClean="0"/>
              <a:t>Divide by the standard deviations of both variables.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standardized </a:t>
            </a:r>
            <a:r>
              <a:rPr lang="en-GB" dirty="0" smtClean="0"/>
              <a:t>version of </a:t>
            </a:r>
            <a:r>
              <a:rPr lang="en-GB" dirty="0" smtClean="0"/>
              <a:t>covariance is known as the correlation coefficient.</a:t>
            </a:r>
            <a:endParaRPr lang="en-GB" dirty="0" smtClean="0"/>
          </a:p>
          <a:p>
            <a:pPr lvl="1"/>
            <a:r>
              <a:rPr lang="en-GB" dirty="0" smtClean="0"/>
              <a:t>It is relatively </a:t>
            </a:r>
            <a:r>
              <a:rPr lang="en-GB" dirty="0" smtClean="0"/>
              <a:t>unaffected </a:t>
            </a:r>
            <a:r>
              <a:rPr lang="en-GB" dirty="0" smtClean="0"/>
              <a:t>by units of measurement.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Correlation Coefficient</a:t>
            </a:r>
            <a:endParaRPr lang="en-GB" dirty="0"/>
          </a:p>
        </p:txBody>
      </p:sp>
      <p:graphicFrame>
        <p:nvGraphicFramePr>
          <p:cNvPr id="51202" name="Object 5"/>
          <p:cNvGraphicFramePr>
            <a:graphicFrameLocks noChangeAspect="1"/>
          </p:cNvGraphicFramePr>
          <p:nvPr/>
        </p:nvGraphicFramePr>
        <p:xfrm>
          <a:off x="1595438" y="1981200"/>
          <a:ext cx="5888037" cy="4087813"/>
        </p:xfrm>
        <a:graphic>
          <a:graphicData uri="http://schemas.openxmlformats.org/presentationml/2006/ole">
            <p:oleObj spid="_x0000_s51217" name="Equation" r:id="rId3" imgW="876240" imgH="609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Correlation Coefficient</a:t>
            </a:r>
            <a:endParaRPr lang="en-GB" dirty="0"/>
          </a:p>
        </p:txBody>
      </p:sp>
      <p:graphicFrame>
        <p:nvGraphicFramePr>
          <p:cNvPr id="51202" name="Object 5"/>
          <p:cNvGraphicFramePr>
            <a:graphicFrameLocks noChangeAspect="1"/>
          </p:cNvGraphicFramePr>
          <p:nvPr/>
        </p:nvGraphicFramePr>
        <p:xfrm>
          <a:off x="1847850" y="1319213"/>
          <a:ext cx="5283200" cy="4630067"/>
        </p:xfrm>
        <a:graphic>
          <a:graphicData uri="http://schemas.openxmlformats.org/presentationml/2006/ole">
            <p:oleObj spid="_x0000_s52241" name="Equation" r:id="rId3" imgW="927000" imgH="901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Correlation: Example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Anxiety and </a:t>
            </a:r>
            <a:r>
              <a:rPr lang="en-GB" dirty="0" smtClean="0"/>
              <a:t>exam performance</a:t>
            </a:r>
            <a:endParaRPr lang="en-GB" dirty="0" smtClean="0"/>
          </a:p>
          <a:p>
            <a:r>
              <a:rPr lang="en-GB" dirty="0" smtClean="0"/>
              <a:t>Participants:</a:t>
            </a:r>
          </a:p>
          <a:p>
            <a:pPr lvl="1"/>
            <a:r>
              <a:rPr lang="en-GB" dirty="0" smtClean="0"/>
              <a:t>103 students</a:t>
            </a:r>
          </a:p>
          <a:p>
            <a:r>
              <a:rPr lang="en-GB" dirty="0" smtClean="0"/>
              <a:t>Measures</a:t>
            </a:r>
          </a:p>
          <a:p>
            <a:pPr lvl="1"/>
            <a:r>
              <a:rPr lang="en-GB" dirty="0" smtClean="0"/>
              <a:t>Time spent revising (hours)</a:t>
            </a:r>
          </a:p>
          <a:p>
            <a:pPr lvl="1"/>
            <a:r>
              <a:rPr lang="en-GB" dirty="0" smtClean="0"/>
              <a:t>Exam performance (%)</a:t>
            </a:r>
          </a:p>
          <a:p>
            <a:pPr lvl="1"/>
            <a:r>
              <a:rPr lang="en-GB" dirty="0" smtClean="0"/>
              <a:t>Exam Anxiety (the EAQ, score out of 100)</a:t>
            </a:r>
          </a:p>
          <a:p>
            <a:pPr lvl="1"/>
            <a:r>
              <a:rPr lang="en-GB" dirty="0" smtClean="0"/>
              <a:t>Gender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Measuring </a:t>
            </a:r>
            <a:r>
              <a:rPr lang="en-GB" dirty="0" smtClean="0"/>
              <a:t>relationships</a:t>
            </a:r>
            <a:endParaRPr lang="en-GB" dirty="0" smtClean="0"/>
          </a:p>
          <a:p>
            <a:pPr lvl="1"/>
            <a:r>
              <a:rPr lang="en-GB" dirty="0" err="1" smtClean="0"/>
              <a:t>Scatterplots</a:t>
            </a:r>
            <a:endParaRPr lang="en-GB" dirty="0" smtClean="0"/>
          </a:p>
          <a:p>
            <a:pPr lvl="1"/>
            <a:r>
              <a:rPr lang="en-GB" dirty="0" smtClean="0"/>
              <a:t>Covariance</a:t>
            </a:r>
          </a:p>
          <a:p>
            <a:pPr lvl="1"/>
            <a:r>
              <a:rPr lang="en-GB" dirty="0" smtClean="0"/>
              <a:t>Pearson’s </a:t>
            </a:r>
            <a:r>
              <a:rPr lang="en-GB" dirty="0" smtClean="0"/>
              <a:t>correlation coefficient</a:t>
            </a:r>
            <a:endParaRPr lang="en-GB" dirty="0" smtClean="0"/>
          </a:p>
          <a:p>
            <a:r>
              <a:rPr lang="en-GB" dirty="0" smtClean="0"/>
              <a:t>Nonparametric measures</a:t>
            </a:r>
          </a:p>
          <a:p>
            <a:pPr lvl="1"/>
            <a:r>
              <a:rPr lang="en-GB" dirty="0" smtClean="0"/>
              <a:t>Spearman’s </a:t>
            </a:r>
            <a:r>
              <a:rPr lang="en-GB" dirty="0" smtClean="0"/>
              <a:t>rho</a:t>
            </a:r>
            <a:endParaRPr lang="en-GB" dirty="0" smtClean="0"/>
          </a:p>
          <a:p>
            <a:pPr lvl="1"/>
            <a:r>
              <a:rPr lang="en-GB" dirty="0" smtClean="0"/>
              <a:t>Kendall’s </a:t>
            </a:r>
            <a:r>
              <a:rPr lang="en-GB" dirty="0" smtClean="0"/>
              <a:t>tau</a:t>
            </a:r>
            <a:endParaRPr lang="en-GB" dirty="0" smtClean="0"/>
          </a:p>
          <a:p>
            <a:r>
              <a:rPr lang="en-GB" dirty="0" smtClean="0"/>
              <a:t>Interpreting </a:t>
            </a:r>
            <a:r>
              <a:rPr lang="en-GB" dirty="0" smtClean="0"/>
              <a:t>correlations</a:t>
            </a:r>
            <a:endParaRPr lang="en-GB" dirty="0" smtClean="0"/>
          </a:p>
          <a:p>
            <a:pPr lvl="1"/>
            <a:r>
              <a:rPr lang="en-GB" dirty="0" smtClean="0"/>
              <a:t>Causality</a:t>
            </a:r>
          </a:p>
          <a:p>
            <a:r>
              <a:rPr lang="en-GB" dirty="0" smtClean="0"/>
              <a:t>Partial </a:t>
            </a:r>
            <a:r>
              <a:rPr lang="en-GB" dirty="0" smtClean="0"/>
              <a:t>correlations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Doing a Correlation with R Commander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9" y="1340768"/>
            <a:ext cx="5544616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</a:t>
            </a:r>
            <a:r>
              <a:rPr lang="en-GB" dirty="0" smtClean="0"/>
              <a:t>Procedure </a:t>
            </a:r>
            <a:r>
              <a:rPr lang="en-GB" dirty="0"/>
              <a:t>for </a:t>
            </a:r>
            <a:r>
              <a:rPr lang="en-GB" dirty="0" smtClean="0"/>
              <a:t>Correlations </a:t>
            </a:r>
            <a:r>
              <a:rPr lang="en-GB" dirty="0"/>
              <a:t>U</a:t>
            </a:r>
            <a:r>
              <a:rPr lang="en-GB" dirty="0" smtClean="0"/>
              <a:t>sing </a:t>
            </a:r>
            <a:r>
              <a:rPr lang="en-GB" b="1" dirty="0"/>
              <a:t>R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compute basic correlation coefficients there are three main functions that can be used: </a:t>
            </a:r>
            <a:endParaRPr lang="en-GB" dirty="0" smtClean="0"/>
          </a:p>
          <a:p>
            <a:pPr marL="457200" lvl="1" indent="0">
              <a:buNone/>
            </a:pPr>
            <a:r>
              <a:rPr lang="en-GB" i="1" dirty="0" err="1" smtClean="0"/>
              <a:t>cor</a:t>
            </a:r>
            <a:r>
              <a:rPr lang="en-GB" i="1" dirty="0"/>
              <a:t>()</a:t>
            </a:r>
            <a:r>
              <a:rPr lang="en-GB" dirty="0"/>
              <a:t>, </a:t>
            </a:r>
            <a:r>
              <a:rPr lang="en-GB" i="1" dirty="0" err="1"/>
              <a:t>cor.test</a:t>
            </a:r>
            <a:r>
              <a:rPr lang="en-GB" i="1" dirty="0"/>
              <a:t>()</a:t>
            </a:r>
            <a:r>
              <a:rPr lang="en-GB" dirty="0"/>
              <a:t> and </a:t>
            </a:r>
            <a:r>
              <a:rPr lang="en-GB" i="1" dirty="0" err="1"/>
              <a:t>rcorr</a:t>
            </a:r>
            <a:r>
              <a:rPr lang="en-GB" i="1" dirty="0"/>
              <a:t>()</a:t>
            </a:r>
            <a:r>
              <a:rPr lang="en-GB" dirty="0"/>
              <a:t>. 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5387" y="4005064"/>
            <a:ext cx="7992888" cy="121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3121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Correlations </a:t>
            </a:r>
            <a:r>
              <a:rPr lang="en-GB" dirty="0"/>
              <a:t>using </a:t>
            </a:r>
            <a:r>
              <a:rPr lang="en-GB" b="1" dirty="0"/>
              <a:t>R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</a:t>
            </a:r>
            <a:r>
              <a:rPr lang="en-GB" dirty="0" smtClean="0"/>
              <a:t>earson correlations:</a:t>
            </a:r>
          </a:p>
          <a:p>
            <a:pPr lvl="1"/>
            <a:r>
              <a:rPr lang="en-GB" dirty="0" err="1" smtClean="0"/>
              <a:t>cor</a:t>
            </a:r>
            <a:r>
              <a:rPr lang="en-GB" dirty="0" smtClean="0"/>
              <a:t>(</a:t>
            </a:r>
            <a:r>
              <a:rPr lang="en-GB" dirty="0" err="1" smtClean="0"/>
              <a:t>examData</a:t>
            </a:r>
            <a:r>
              <a:rPr lang="en-GB" dirty="0" smtClean="0"/>
              <a:t>, use = "</a:t>
            </a:r>
            <a:r>
              <a:rPr lang="en-GB" dirty="0" err="1" smtClean="0"/>
              <a:t>complete.obs</a:t>
            </a:r>
            <a:r>
              <a:rPr lang="en-GB" dirty="0" smtClean="0"/>
              <a:t>", method = "</a:t>
            </a:r>
            <a:r>
              <a:rPr lang="en-GB" dirty="0" err="1" smtClean="0"/>
              <a:t>pearson</a:t>
            </a:r>
            <a:r>
              <a:rPr lang="en-GB" dirty="0" smtClean="0"/>
              <a:t>")</a:t>
            </a:r>
          </a:p>
          <a:p>
            <a:pPr lvl="1"/>
            <a:r>
              <a:rPr lang="en-GB" dirty="0" err="1" smtClean="0"/>
              <a:t>rcorr</a:t>
            </a:r>
            <a:r>
              <a:rPr lang="en-GB" dirty="0" smtClean="0"/>
              <a:t>(</a:t>
            </a:r>
            <a:r>
              <a:rPr lang="en-GB" dirty="0" err="1" smtClean="0"/>
              <a:t>examData</a:t>
            </a:r>
            <a:r>
              <a:rPr lang="en-GB" dirty="0" smtClean="0"/>
              <a:t>, type = "</a:t>
            </a:r>
            <a:r>
              <a:rPr lang="en-GB" dirty="0" err="1" smtClean="0"/>
              <a:t>pearson</a:t>
            </a:r>
            <a:r>
              <a:rPr lang="en-GB" dirty="0" smtClean="0"/>
              <a:t>")</a:t>
            </a:r>
          </a:p>
          <a:p>
            <a:pPr lvl="1"/>
            <a:r>
              <a:rPr lang="en-GB" dirty="0" err="1" smtClean="0"/>
              <a:t>cor.test</a:t>
            </a:r>
            <a:r>
              <a:rPr lang="en-GB" dirty="0" smtClean="0"/>
              <a:t>(</a:t>
            </a:r>
            <a:r>
              <a:rPr lang="en-GB" dirty="0" err="1" smtClean="0"/>
              <a:t>examData$Exam</a:t>
            </a:r>
            <a:r>
              <a:rPr lang="en-GB" dirty="0" smtClean="0"/>
              <a:t>, </a:t>
            </a:r>
            <a:r>
              <a:rPr lang="en-GB" dirty="0" err="1" smtClean="0"/>
              <a:t>examData$Anxiety</a:t>
            </a:r>
            <a:r>
              <a:rPr lang="en-GB" dirty="0" smtClean="0"/>
              <a:t>, method = "</a:t>
            </a:r>
            <a:r>
              <a:rPr lang="en-GB" dirty="0" err="1" smtClean="0"/>
              <a:t>pearson</a:t>
            </a:r>
            <a:r>
              <a:rPr lang="en-GB" dirty="0" smtClean="0"/>
              <a:t>")</a:t>
            </a:r>
          </a:p>
          <a:p>
            <a:r>
              <a:rPr lang="en-GB" dirty="0"/>
              <a:t>If we predicted a negative </a:t>
            </a:r>
            <a:r>
              <a:rPr lang="en-GB" dirty="0" smtClean="0"/>
              <a:t>correlation:</a:t>
            </a:r>
            <a:endParaRPr lang="en-GB" dirty="0"/>
          </a:p>
          <a:p>
            <a:pPr lvl="1"/>
            <a:r>
              <a:rPr lang="en-GB" dirty="0" err="1"/>
              <a:t>cor.test</a:t>
            </a:r>
            <a:r>
              <a:rPr lang="en-GB" dirty="0"/>
              <a:t>(</a:t>
            </a:r>
            <a:r>
              <a:rPr lang="en-GB" dirty="0" err="1"/>
              <a:t>examData$Exam</a:t>
            </a:r>
            <a:r>
              <a:rPr lang="en-GB" dirty="0"/>
              <a:t>, </a:t>
            </a:r>
            <a:r>
              <a:rPr lang="en-GB" dirty="0" err="1"/>
              <a:t>examData$Anxiety</a:t>
            </a:r>
            <a:r>
              <a:rPr lang="en-GB" dirty="0"/>
              <a:t>, alternative = "less"), method = "</a:t>
            </a:r>
            <a:r>
              <a:rPr lang="en-GB" dirty="0" err="1"/>
              <a:t>pearson</a:t>
            </a:r>
            <a:r>
              <a:rPr lang="en-GB" dirty="0"/>
              <a:t>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60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Pearson Correlation Output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</a:t>
            </a:r>
          </a:p>
          <a:p>
            <a:pPr marL="400050" lvl="1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Exam          Anxiety     </a:t>
            </a:r>
            <a:r>
              <a:rPr lang="en-GB" dirty="0"/>
              <a:t>Revise</a:t>
            </a:r>
          </a:p>
          <a:p>
            <a:pPr marL="400050" lvl="1" indent="0">
              <a:buNone/>
            </a:pPr>
            <a:r>
              <a:rPr lang="en-GB" dirty="0"/>
              <a:t>Exam     1.0000000 -0.4409934  0.3967207</a:t>
            </a:r>
          </a:p>
          <a:p>
            <a:pPr marL="400050" lvl="1" indent="0">
              <a:buNone/>
            </a:pPr>
            <a:r>
              <a:rPr lang="en-GB" dirty="0"/>
              <a:t>Anxiety -0.4409934  1.0000000 -0.7092493</a:t>
            </a:r>
          </a:p>
          <a:p>
            <a:pPr marL="400050" lvl="1" indent="0">
              <a:buNone/>
            </a:pPr>
            <a:r>
              <a:rPr lang="en-GB" dirty="0"/>
              <a:t>Revise   0.3967207 -0.7092493  </a:t>
            </a:r>
            <a:r>
              <a:rPr lang="en-GB" dirty="0" smtClean="0"/>
              <a:t>1.0000000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Reporting the Results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Exam performance was significantly correlated with exam anxiety, </a:t>
            </a:r>
            <a:r>
              <a:rPr lang="en-GB" i="1" dirty="0" smtClean="0"/>
              <a:t>r</a:t>
            </a:r>
            <a:r>
              <a:rPr lang="en-GB" dirty="0" smtClean="0"/>
              <a:t> = </a:t>
            </a:r>
            <a:r>
              <a:rPr lang="en-GB" dirty="0" smtClean="0">
                <a:sym typeface="Symbol"/>
              </a:rPr>
              <a:t></a:t>
            </a:r>
            <a:r>
              <a:rPr lang="en-GB" dirty="0" smtClean="0"/>
              <a:t>.44, and time spent revising, </a:t>
            </a:r>
            <a:r>
              <a:rPr lang="en-GB" i="1" dirty="0" smtClean="0"/>
              <a:t>r</a:t>
            </a:r>
            <a:r>
              <a:rPr lang="en-GB" dirty="0" smtClean="0"/>
              <a:t> = .40; the time spent revising was also correlated with exam anxiety, </a:t>
            </a:r>
            <a:r>
              <a:rPr lang="en-GB" i="1" dirty="0" smtClean="0"/>
              <a:t>r</a:t>
            </a:r>
            <a:r>
              <a:rPr lang="en-GB" dirty="0" smtClean="0"/>
              <a:t> = </a:t>
            </a:r>
            <a:r>
              <a:rPr lang="en-GB" dirty="0" smtClean="0">
                <a:sym typeface="Symbol"/>
              </a:rPr>
              <a:t></a:t>
            </a:r>
            <a:r>
              <a:rPr lang="en-GB" dirty="0" smtClean="0"/>
              <a:t>.71 (all </a:t>
            </a:r>
            <a:r>
              <a:rPr lang="en-GB" i="1" dirty="0" err="1" smtClean="0"/>
              <a:t>p</a:t>
            </a:r>
            <a:r>
              <a:rPr lang="en-GB" dirty="0" err="1" smtClean="0"/>
              <a:t>s</a:t>
            </a:r>
            <a:r>
              <a:rPr lang="en-GB" dirty="0" smtClean="0"/>
              <a:t> &lt; .001).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Things to </a:t>
            </a:r>
            <a:r>
              <a:rPr lang="en-GB" dirty="0" smtClean="0"/>
              <a:t>Know </a:t>
            </a:r>
            <a:r>
              <a:rPr lang="en-GB" dirty="0" smtClean="0"/>
              <a:t>about the Correlation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It varies between -1 and +1</a:t>
            </a:r>
          </a:p>
          <a:p>
            <a:pPr lvl="1"/>
            <a:r>
              <a:rPr lang="en-GB" dirty="0" smtClean="0"/>
              <a:t>0 = no relationship</a:t>
            </a:r>
          </a:p>
          <a:p>
            <a:r>
              <a:rPr lang="en-GB" dirty="0" smtClean="0"/>
              <a:t>It is an effect size</a:t>
            </a:r>
          </a:p>
          <a:p>
            <a:pPr lvl="1"/>
            <a:r>
              <a:rPr lang="en-GB" dirty="0" smtClean="0"/>
              <a:t>±.1 = small effect</a:t>
            </a:r>
          </a:p>
          <a:p>
            <a:pPr lvl="1"/>
            <a:r>
              <a:rPr lang="en-GB" dirty="0" smtClean="0"/>
              <a:t>±.3 = medium effect</a:t>
            </a:r>
          </a:p>
          <a:p>
            <a:pPr lvl="1"/>
            <a:r>
              <a:rPr lang="en-GB" dirty="0" smtClean="0"/>
              <a:t>±.5 = large effect</a:t>
            </a:r>
          </a:p>
          <a:p>
            <a:r>
              <a:rPr lang="en-GB" dirty="0" smtClean="0"/>
              <a:t>Coefficient of determination, </a:t>
            </a:r>
            <a:r>
              <a:rPr lang="en-GB" i="1" dirty="0" smtClean="0"/>
              <a:t>r</a:t>
            </a:r>
            <a:r>
              <a:rPr lang="en-GB" baseline="30000" dirty="0" smtClean="0"/>
              <a:t>2</a:t>
            </a:r>
          </a:p>
          <a:p>
            <a:pPr lvl="1"/>
            <a:r>
              <a:rPr lang="en-GB" dirty="0" smtClean="0"/>
              <a:t>By squaring the value of </a:t>
            </a:r>
            <a:r>
              <a:rPr lang="en-GB" i="1" dirty="0" smtClean="0"/>
              <a:t>r</a:t>
            </a:r>
            <a:r>
              <a:rPr lang="en-GB" dirty="0" smtClean="0"/>
              <a:t> you get the proportion of variance in one variable shared by the other.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Correlation and Causality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third-variable problem:</a:t>
            </a:r>
          </a:p>
          <a:p>
            <a:pPr lvl="1"/>
            <a:r>
              <a:rPr lang="en-GB" dirty="0" smtClean="0"/>
              <a:t>In any </a:t>
            </a:r>
            <a:r>
              <a:rPr lang="en-GB" dirty="0" smtClean="0"/>
              <a:t>correlation, causality between two variables cannot be assumed because there may be other measured or unmeasured variables affecting the results.</a:t>
            </a:r>
          </a:p>
          <a:p>
            <a:r>
              <a:rPr lang="en-GB" dirty="0" smtClean="0"/>
              <a:t>Direction of causality:</a:t>
            </a:r>
          </a:p>
          <a:p>
            <a:pPr lvl="1"/>
            <a:r>
              <a:rPr lang="en-GB" dirty="0" smtClean="0"/>
              <a:t>Correlation coefficients say nothing about which variable causes the other to </a:t>
            </a:r>
            <a:r>
              <a:rPr lang="en-GB" dirty="0" smtClean="0"/>
              <a:t>change.</a:t>
            </a:r>
            <a:endParaRPr lang="en-GB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071546"/>
            <a:ext cx="2828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Non-parametric </a:t>
            </a:r>
            <a:r>
              <a:rPr lang="en-GB" dirty="0" smtClean="0"/>
              <a:t>Correlation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Spearman’s </a:t>
            </a:r>
            <a:r>
              <a:rPr lang="en-GB" dirty="0" smtClean="0"/>
              <a:t>rho</a:t>
            </a:r>
            <a:endParaRPr lang="en-GB" dirty="0" smtClean="0"/>
          </a:p>
          <a:p>
            <a:pPr lvl="1"/>
            <a:r>
              <a:rPr lang="en-GB" dirty="0" smtClean="0"/>
              <a:t>Pearson’s correlation on the ranked data</a:t>
            </a:r>
          </a:p>
          <a:p>
            <a:r>
              <a:rPr lang="en-GB" dirty="0" smtClean="0"/>
              <a:t>Kendall’s </a:t>
            </a:r>
            <a:r>
              <a:rPr lang="en-GB" dirty="0" smtClean="0"/>
              <a:t>tau</a:t>
            </a:r>
            <a:endParaRPr lang="en-GB" dirty="0" smtClean="0"/>
          </a:p>
          <a:p>
            <a:pPr lvl="1"/>
            <a:r>
              <a:rPr lang="en-GB" dirty="0" smtClean="0"/>
              <a:t>Better than Spearman’s for small samples</a:t>
            </a:r>
          </a:p>
          <a:p>
            <a:r>
              <a:rPr lang="en-GB" dirty="0" smtClean="0"/>
              <a:t>World’s </a:t>
            </a:r>
            <a:r>
              <a:rPr lang="en-GB" dirty="0" smtClean="0"/>
              <a:t>Biggest </a:t>
            </a:r>
            <a:r>
              <a:rPr lang="en-GB" dirty="0" smtClean="0"/>
              <a:t>Liar </a:t>
            </a:r>
            <a:r>
              <a:rPr lang="en-GB" dirty="0" smtClean="0"/>
              <a:t>competition</a:t>
            </a:r>
            <a:endParaRPr lang="en-GB" dirty="0" smtClean="0"/>
          </a:p>
          <a:p>
            <a:pPr lvl="1"/>
            <a:r>
              <a:rPr lang="en-GB" dirty="0" smtClean="0"/>
              <a:t>68 contestants</a:t>
            </a:r>
          </a:p>
          <a:p>
            <a:pPr lvl="1"/>
            <a:r>
              <a:rPr lang="en-GB" dirty="0" smtClean="0"/>
              <a:t>Measures</a:t>
            </a:r>
          </a:p>
          <a:p>
            <a:pPr lvl="2"/>
            <a:r>
              <a:rPr lang="en-GB" dirty="0" smtClean="0"/>
              <a:t>Where they were placed in the competition (first, second, third, etc.)</a:t>
            </a:r>
          </a:p>
          <a:p>
            <a:pPr lvl="2"/>
            <a:r>
              <a:rPr lang="en-GB" dirty="0" smtClean="0"/>
              <a:t>Creativity questionnaire (maximum score 60)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Spearman’s Rho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052736"/>
            <a:ext cx="7758138" cy="5073427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GB" dirty="0" err="1" smtClean="0"/>
              <a:t>cor</a:t>
            </a:r>
            <a:r>
              <a:rPr lang="en-GB" dirty="0"/>
              <a:t>(</a:t>
            </a:r>
            <a:r>
              <a:rPr lang="en-GB" dirty="0" err="1"/>
              <a:t>liarData$Position</a:t>
            </a:r>
            <a:r>
              <a:rPr lang="en-GB" dirty="0"/>
              <a:t>, </a:t>
            </a:r>
            <a:r>
              <a:rPr lang="en-GB" dirty="0" err="1"/>
              <a:t>liarData$Creativity</a:t>
            </a:r>
            <a:r>
              <a:rPr lang="en-GB" dirty="0"/>
              <a:t>, method = "spearman")</a:t>
            </a:r>
          </a:p>
          <a:p>
            <a:r>
              <a:rPr lang="en-GB" dirty="0" smtClean="0"/>
              <a:t>The </a:t>
            </a:r>
            <a:r>
              <a:rPr lang="en-GB" dirty="0"/>
              <a:t>output of this command will be</a:t>
            </a:r>
            <a:r>
              <a:rPr lang="en-GB" dirty="0" smtClean="0"/>
              <a:t>: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[1] -</a:t>
            </a:r>
            <a:r>
              <a:rPr lang="en-GB" dirty="0" smtClean="0"/>
              <a:t>0.3732184</a:t>
            </a:r>
            <a:endParaRPr lang="en-GB" dirty="0"/>
          </a:p>
          <a:p>
            <a:r>
              <a:rPr lang="en-GB" dirty="0" smtClean="0"/>
              <a:t>To get the significance </a:t>
            </a:r>
            <a:r>
              <a:rPr lang="en-GB" dirty="0"/>
              <a:t>value </a:t>
            </a:r>
            <a:r>
              <a:rPr lang="en-GB" dirty="0" smtClean="0"/>
              <a:t>use </a:t>
            </a:r>
            <a:r>
              <a:rPr lang="en-GB" i="1" dirty="0" err="1"/>
              <a:t>rcorr</a:t>
            </a:r>
            <a:r>
              <a:rPr lang="en-GB" i="1" dirty="0"/>
              <a:t>()</a:t>
            </a:r>
            <a:r>
              <a:rPr lang="en-GB" dirty="0"/>
              <a:t> </a:t>
            </a:r>
            <a:r>
              <a:rPr lang="en-GB" dirty="0" smtClean="0"/>
              <a:t>(NB: first </a:t>
            </a:r>
            <a:r>
              <a:rPr lang="en-GB" dirty="0"/>
              <a:t>convert the </a:t>
            </a:r>
            <a:r>
              <a:rPr lang="en-GB" dirty="0" err="1"/>
              <a:t>dataframe</a:t>
            </a:r>
            <a:r>
              <a:rPr lang="en-GB" dirty="0"/>
              <a:t> to a matrix):</a:t>
            </a:r>
          </a:p>
          <a:p>
            <a:pPr marL="457200" lvl="1" indent="0">
              <a:buNone/>
            </a:pPr>
            <a:r>
              <a:rPr lang="en-GB" dirty="0" err="1"/>
              <a:t>liarMatrix</a:t>
            </a:r>
            <a:r>
              <a:rPr lang="en-GB" dirty="0"/>
              <a:t>&lt;-</a:t>
            </a:r>
            <a:r>
              <a:rPr lang="en-GB" dirty="0" err="1"/>
              <a:t>as.matrix</a:t>
            </a:r>
            <a:r>
              <a:rPr lang="en-GB" dirty="0"/>
              <a:t>(</a:t>
            </a:r>
            <a:r>
              <a:rPr lang="en-GB" dirty="0" err="1"/>
              <a:t>liarData</a:t>
            </a:r>
            <a:r>
              <a:rPr lang="en-GB" dirty="0"/>
              <a:t>[, c("Position", "Creativity")])</a:t>
            </a:r>
          </a:p>
          <a:p>
            <a:pPr marL="457200" lvl="1" indent="0">
              <a:buNone/>
            </a:pPr>
            <a:r>
              <a:rPr lang="en-GB" dirty="0" err="1"/>
              <a:t>rcorr</a:t>
            </a:r>
            <a:r>
              <a:rPr lang="en-GB" dirty="0"/>
              <a:t>(</a:t>
            </a:r>
            <a:r>
              <a:rPr lang="en-GB" dirty="0" err="1"/>
              <a:t>liarMatrix</a:t>
            </a:r>
            <a:r>
              <a:rPr lang="en-GB" dirty="0"/>
              <a:t>)</a:t>
            </a:r>
          </a:p>
          <a:p>
            <a:r>
              <a:rPr lang="en-GB" dirty="0" smtClean="0"/>
              <a:t>Or:</a:t>
            </a:r>
          </a:p>
          <a:p>
            <a:pPr marL="457200" lvl="1" indent="0">
              <a:buNone/>
            </a:pPr>
            <a:r>
              <a:rPr lang="en-GB" dirty="0" err="1" smtClean="0"/>
              <a:t>cor.test</a:t>
            </a:r>
            <a:r>
              <a:rPr lang="en-GB" dirty="0"/>
              <a:t>(</a:t>
            </a:r>
            <a:r>
              <a:rPr lang="en-GB" dirty="0" err="1"/>
              <a:t>liarData$Position</a:t>
            </a:r>
            <a:r>
              <a:rPr lang="en-GB" dirty="0"/>
              <a:t>, </a:t>
            </a:r>
            <a:r>
              <a:rPr lang="en-GB" dirty="0" err="1"/>
              <a:t>liarData$Creativity</a:t>
            </a:r>
            <a:r>
              <a:rPr lang="en-GB" dirty="0"/>
              <a:t>, alternative = "less", method = "spearman")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629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4000" dirty="0" smtClean="0">
                <a:latin typeface="+mj-lt"/>
              </a:rPr>
              <a:t>Spearman's </a:t>
            </a:r>
            <a:r>
              <a:rPr lang="en-GB" sz="4000" dirty="0" smtClean="0">
                <a:latin typeface="+mj-lt"/>
              </a:rPr>
              <a:t>Rho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 Output</a:t>
            </a:r>
            <a:endParaRPr lang="en-GB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Spearman's </a:t>
            </a:r>
            <a:r>
              <a:rPr lang="en-GB" dirty="0"/>
              <a:t>rank correlation rho</a:t>
            </a:r>
          </a:p>
          <a:p>
            <a:pPr marL="457200" lvl="1" indent="0">
              <a:buNone/>
            </a:pPr>
            <a:r>
              <a:rPr lang="en-GB" dirty="0" smtClean="0"/>
              <a:t>data</a:t>
            </a:r>
            <a:r>
              <a:rPr lang="en-GB" dirty="0"/>
              <a:t>:  </a:t>
            </a:r>
            <a:r>
              <a:rPr lang="en-GB" dirty="0" err="1"/>
              <a:t>liarData$Position</a:t>
            </a:r>
            <a:r>
              <a:rPr lang="en-GB" dirty="0"/>
              <a:t> and </a:t>
            </a:r>
            <a:r>
              <a:rPr lang="en-GB" dirty="0" err="1"/>
              <a:t>liarData$Creativity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r>
              <a:rPr lang="en-GB" dirty="0"/>
              <a:t>S = 71948.4, p-value = 0.0008602</a:t>
            </a:r>
          </a:p>
          <a:p>
            <a:pPr marL="457200" lvl="1" indent="0">
              <a:buNone/>
            </a:pPr>
            <a:r>
              <a:rPr lang="en-GB" dirty="0"/>
              <a:t>alternative hypothesis: true rho is less than 0 </a:t>
            </a:r>
          </a:p>
          <a:p>
            <a:pPr marL="457200" lvl="1" indent="0">
              <a:buNone/>
            </a:pPr>
            <a:r>
              <a:rPr lang="en-GB" dirty="0"/>
              <a:t>sample estimates:</a:t>
            </a:r>
          </a:p>
          <a:p>
            <a:pPr marL="457200" lvl="1" indent="0">
              <a:buNone/>
            </a:pPr>
            <a:r>
              <a:rPr lang="en-GB" dirty="0"/>
              <a:t>       rho </a:t>
            </a:r>
          </a:p>
          <a:p>
            <a:pPr marL="457200" lvl="1" indent="0">
              <a:buNone/>
            </a:pPr>
            <a:r>
              <a:rPr lang="en-GB" dirty="0"/>
              <a:t>-0.3732184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Correlation?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a way of measuring the extent to which two variables are related.</a:t>
            </a:r>
          </a:p>
          <a:p>
            <a:r>
              <a:rPr lang="en-GB" dirty="0" smtClean="0"/>
              <a:t>It measures the pattern of responses across variables.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500438"/>
            <a:ext cx="2917447" cy="2847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4000" dirty="0">
                <a:latin typeface="+mj-lt"/>
              </a:rPr>
              <a:t>Kendall’s </a:t>
            </a:r>
            <a:r>
              <a:rPr lang="en-GB" sz="4000" dirty="0" smtClean="0">
                <a:latin typeface="+mj-lt"/>
              </a:rPr>
              <a:t>Tau (Non-parametric</a:t>
            </a:r>
            <a:r>
              <a:rPr lang="en-GB" sz="4000" dirty="0">
                <a:latin typeface="+mj-lt"/>
              </a:rPr>
              <a:t>)</a:t>
            </a:r>
            <a:r>
              <a:rPr lang="en-US" sz="4000" dirty="0">
                <a:latin typeface="+mj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carry out Kendall’s correlation on the </a:t>
            </a:r>
            <a:r>
              <a:rPr lang="en-GB" dirty="0" smtClean="0"/>
              <a:t>World’s Biggest Liar data </a:t>
            </a:r>
            <a:r>
              <a:rPr lang="en-GB" dirty="0"/>
              <a:t>simply follow the same steps as for Pearson and Spearman correlations but use </a:t>
            </a:r>
            <a:r>
              <a:rPr lang="en-GB" i="1" dirty="0"/>
              <a:t>method = “</a:t>
            </a:r>
            <a:r>
              <a:rPr lang="en-GB" i="1" dirty="0" err="1"/>
              <a:t>kendall</a:t>
            </a:r>
            <a:r>
              <a:rPr lang="en-GB" i="1" dirty="0"/>
              <a:t>”</a:t>
            </a:r>
            <a:r>
              <a:rPr lang="en-GB" dirty="0"/>
              <a:t>:</a:t>
            </a:r>
          </a:p>
          <a:p>
            <a:pPr marL="457200" lvl="1" indent="0">
              <a:buNone/>
            </a:pPr>
            <a:r>
              <a:rPr lang="en-GB" dirty="0" err="1"/>
              <a:t>cor</a:t>
            </a:r>
            <a:r>
              <a:rPr lang="en-GB" dirty="0"/>
              <a:t>(</a:t>
            </a:r>
            <a:r>
              <a:rPr lang="en-GB" dirty="0" err="1"/>
              <a:t>liarData$Position</a:t>
            </a:r>
            <a:r>
              <a:rPr lang="en-GB" dirty="0"/>
              <a:t>, </a:t>
            </a:r>
            <a:r>
              <a:rPr lang="en-GB" dirty="0" err="1"/>
              <a:t>liarData$Creativity</a:t>
            </a:r>
            <a:r>
              <a:rPr lang="en-GB" dirty="0"/>
              <a:t>, method = "</a:t>
            </a:r>
            <a:r>
              <a:rPr lang="en-GB" dirty="0" err="1"/>
              <a:t>kendall</a:t>
            </a:r>
            <a:r>
              <a:rPr lang="en-GB" dirty="0"/>
              <a:t>")</a:t>
            </a:r>
          </a:p>
          <a:p>
            <a:pPr marL="457200" lvl="1" indent="0">
              <a:buNone/>
            </a:pPr>
            <a:r>
              <a:rPr lang="en-GB" dirty="0" err="1"/>
              <a:t>cor.test</a:t>
            </a:r>
            <a:r>
              <a:rPr lang="en-GB" dirty="0"/>
              <a:t>(</a:t>
            </a:r>
            <a:r>
              <a:rPr lang="en-GB" dirty="0" err="1"/>
              <a:t>liarData$Position</a:t>
            </a:r>
            <a:r>
              <a:rPr lang="en-GB" dirty="0"/>
              <a:t>, </a:t>
            </a:r>
            <a:r>
              <a:rPr lang="en-GB" dirty="0" err="1"/>
              <a:t>liarData$Creativity</a:t>
            </a:r>
            <a:r>
              <a:rPr lang="en-GB" dirty="0"/>
              <a:t>, alternative = "less", method = "</a:t>
            </a:r>
            <a:r>
              <a:rPr lang="en-GB" dirty="0" err="1"/>
              <a:t>kendall</a:t>
            </a:r>
            <a:r>
              <a:rPr lang="en-GB" dirty="0"/>
              <a:t>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20839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/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Kendall’s </a:t>
            </a: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Tau (Non-parametric</a:t>
            </a: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GB" dirty="0" smtClean="0"/>
              <a:t> 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output is much the same as for Spearman’s correlation</a:t>
            </a:r>
            <a:r>
              <a:rPr lang="en-GB" dirty="0" smtClean="0"/>
              <a:t>.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	Kendall's rank correlation </a:t>
            </a:r>
            <a:r>
              <a:rPr lang="en-GB" dirty="0" smtClean="0"/>
              <a:t>tau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data:  </a:t>
            </a:r>
            <a:r>
              <a:rPr lang="en-GB" dirty="0" err="1"/>
              <a:t>liarData$Position</a:t>
            </a:r>
            <a:r>
              <a:rPr lang="en-GB" dirty="0"/>
              <a:t> and </a:t>
            </a:r>
            <a:r>
              <a:rPr lang="en-GB" dirty="0" err="1"/>
              <a:t>liarData$Creativity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r>
              <a:rPr lang="en-GB" dirty="0"/>
              <a:t>z = -3.2252, p-value = 0.0006294</a:t>
            </a:r>
          </a:p>
          <a:p>
            <a:pPr marL="457200" lvl="1" indent="0">
              <a:buNone/>
            </a:pPr>
            <a:r>
              <a:rPr lang="en-GB" dirty="0"/>
              <a:t>alternative hypothesis: true tau is less than 0 </a:t>
            </a:r>
          </a:p>
          <a:p>
            <a:pPr marL="457200" lvl="1" indent="0">
              <a:buNone/>
            </a:pPr>
            <a:r>
              <a:rPr lang="en-GB" dirty="0"/>
              <a:t>sample estimates:</a:t>
            </a:r>
          </a:p>
          <a:p>
            <a:pPr marL="457200" lvl="1" indent="0">
              <a:buNone/>
            </a:pPr>
            <a:r>
              <a:rPr lang="en-GB" dirty="0"/>
              <a:t>       tau </a:t>
            </a:r>
          </a:p>
          <a:p>
            <a:pPr marL="457200" lvl="1" indent="0">
              <a:buNone/>
            </a:pPr>
            <a:r>
              <a:rPr lang="en-GB" dirty="0"/>
              <a:t>-0.3002413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833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Bootstrapping Correlations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If </a:t>
            </a:r>
            <a:r>
              <a:rPr lang="en-GB" dirty="0"/>
              <a:t>we stick with our </a:t>
            </a:r>
            <a:r>
              <a:rPr lang="en-GB" dirty="0" smtClean="0"/>
              <a:t>World’s Biggest Liar data </a:t>
            </a:r>
            <a:r>
              <a:rPr lang="en-GB" dirty="0"/>
              <a:t>and want to bootstrap </a:t>
            </a:r>
            <a:r>
              <a:rPr lang="en-GB" dirty="0" smtClean="0"/>
              <a:t>Kendall’s </a:t>
            </a:r>
            <a:r>
              <a:rPr lang="en-GB" dirty="0"/>
              <a:t>tau, then our function will be:</a:t>
            </a:r>
          </a:p>
          <a:p>
            <a:pPr marL="400050" lvl="1" indent="0">
              <a:buNone/>
            </a:pPr>
            <a:r>
              <a:rPr lang="en-GB" dirty="0" err="1"/>
              <a:t>bootTau</a:t>
            </a:r>
            <a:r>
              <a:rPr lang="en-GB" dirty="0"/>
              <a:t>&lt;-function(</a:t>
            </a:r>
            <a:r>
              <a:rPr lang="en-GB" dirty="0" err="1"/>
              <a:t>liarData,i</a:t>
            </a:r>
            <a:r>
              <a:rPr lang="en-GB" dirty="0"/>
              <a:t>) </a:t>
            </a:r>
            <a:r>
              <a:rPr lang="en-GB" dirty="0" err="1"/>
              <a:t>cor</a:t>
            </a:r>
            <a:r>
              <a:rPr lang="en-GB" dirty="0"/>
              <a:t>(</a:t>
            </a:r>
            <a:r>
              <a:rPr lang="en-GB" dirty="0" err="1"/>
              <a:t>liarData$Position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], </a:t>
            </a:r>
            <a:r>
              <a:rPr lang="en-GB" dirty="0" err="1"/>
              <a:t>liarData$Creativity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], use = "</a:t>
            </a:r>
            <a:r>
              <a:rPr lang="en-GB" dirty="0" err="1"/>
              <a:t>complete.obs</a:t>
            </a:r>
            <a:r>
              <a:rPr lang="en-GB" dirty="0"/>
              <a:t>", method = "</a:t>
            </a:r>
            <a:r>
              <a:rPr lang="en-GB" dirty="0" err="1"/>
              <a:t>kendall</a:t>
            </a:r>
            <a:r>
              <a:rPr lang="en-GB" dirty="0"/>
              <a:t>")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/>
              <a:t>To bootstrap a Pearson or Spearman correlation you do it in exactly the same way except that you specify </a:t>
            </a:r>
            <a:r>
              <a:rPr lang="en-GB" i="1" dirty="0"/>
              <a:t>method = “</a:t>
            </a:r>
            <a:r>
              <a:rPr lang="en-GB" i="1" dirty="0" err="1"/>
              <a:t>pearson</a:t>
            </a:r>
            <a:r>
              <a:rPr lang="en-GB" i="1" dirty="0"/>
              <a:t>”</a:t>
            </a:r>
            <a:r>
              <a:rPr lang="en-GB" dirty="0"/>
              <a:t> or </a:t>
            </a:r>
            <a:r>
              <a:rPr lang="en-GB" i="1" dirty="0"/>
              <a:t>method = “spearman” </a:t>
            </a:r>
            <a:r>
              <a:rPr lang="en-GB" dirty="0"/>
              <a:t>when you define the function.</a:t>
            </a:r>
          </a:p>
          <a:p>
            <a:endParaRPr lang="en-GB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1344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Bootstrapping Correlations </a:t>
            </a:r>
            <a:r>
              <a:rPr lang="en-GB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340768"/>
            <a:ext cx="7758138" cy="4785395"/>
          </a:xfrm>
        </p:spPr>
        <p:txBody>
          <a:bodyPr>
            <a:noAutofit/>
          </a:bodyPr>
          <a:lstStyle/>
          <a:p>
            <a:r>
              <a:rPr lang="en-GB" dirty="0"/>
              <a:t>To create the bootstrap object, we execute</a:t>
            </a:r>
            <a:r>
              <a:rPr lang="en-GB" dirty="0" smtClean="0"/>
              <a:t>:</a:t>
            </a:r>
          </a:p>
          <a:p>
            <a:pPr marL="457200" lvl="1" indent="0">
              <a:buNone/>
            </a:pPr>
            <a:r>
              <a:rPr lang="en-GB" dirty="0" smtClean="0"/>
              <a:t>library</a:t>
            </a:r>
            <a:r>
              <a:rPr lang="en-GB" dirty="0"/>
              <a:t>(boot)</a:t>
            </a:r>
          </a:p>
          <a:p>
            <a:pPr marL="457200" lvl="1" indent="0">
              <a:buNone/>
            </a:pPr>
            <a:r>
              <a:rPr lang="en-GB" dirty="0" err="1"/>
              <a:t>boot_kendall</a:t>
            </a:r>
            <a:r>
              <a:rPr lang="en-GB" dirty="0"/>
              <a:t>&lt;-boot(</a:t>
            </a:r>
            <a:r>
              <a:rPr lang="en-GB" dirty="0" err="1"/>
              <a:t>liarData</a:t>
            </a:r>
            <a:r>
              <a:rPr lang="en-GB" dirty="0"/>
              <a:t>, </a:t>
            </a:r>
            <a:r>
              <a:rPr lang="en-GB" dirty="0" err="1"/>
              <a:t>bootTau</a:t>
            </a:r>
            <a:r>
              <a:rPr lang="en-GB" dirty="0"/>
              <a:t>, 2000)</a:t>
            </a:r>
          </a:p>
          <a:p>
            <a:pPr marL="457200" lvl="1" indent="0">
              <a:buNone/>
            </a:pPr>
            <a:r>
              <a:rPr lang="en-GB" dirty="0" err="1"/>
              <a:t>boot_kendall</a:t>
            </a:r>
            <a:endParaRPr lang="en-GB" dirty="0"/>
          </a:p>
          <a:p>
            <a:r>
              <a:rPr lang="en-GB" dirty="0"/>
              <a:t>To get the 95% confidence interval for the </a:t>
            </a:r>
            <a:r>
              <a:rPr lang="en-GB" i="1" dirty="0" err="1"/>
              <a:t>boot_kendall</a:t>
            </a:r>
            <a:r>
              <a:rPr lang="en-GB" dirty="0"/>
              <a:t> </a:t>
            </a:r>
            <a:r>
              <a:rPr lang="en-GB" dirty="0" smtClean="0"/>
              <a:t>object:</a:t>
            </a:r>
          </a:p>
          <a:p>
            <a:pPr marL="457200" lvl="1" indent="0">
              <a:buNone/>
            </a:pPr>
            <a:r>
              <a:rPr lang="en-GB" dirty="0" err="1"/>
              <a:t>boot.ci</a:t>
            </a:r>
            <a:r>
              <a:rPr lang="en-GB" dirty="0"/>
              <a:t>(</a:t>
            </a:r>
            <a:r>
              <a:rPr lang="en-GB" dirty="0" err="1"/>
              <a:t>boot_kendall</a:t>
            </a:r>
            <a:r>
              <a:rPr lang="en-GB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8157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Bootstrapping Correlations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</a:t>
            </a:r>
            <a:r>
              <a:rPr lang="en-GB" dirty="0" smtClean="0"/>
              <a:t>o </a:t>
            </a:r>
            <a:r>
              <a:rPr lang="en-GB" dirty="0"/>
              <a:t>bootstrap a Pearson or Spearman correlation you do it in exactly the same way except that you specify </a:t>
            </a:r>
            <a:r>
              <a:rPr lang="en-GB" i="1" dirty="0"/>
              <a:t>method = “</a:t>
            </a:r>
            <a:r>
              <a:rPr lang="en-GB" i="1" dirty="0" err="1"/>
              <a:t>pearson</a:t>
            </a:r>
            <a:r>
              <a:rPr lang="en-GB" i="1" dirty="0"/>
              <a:t>”</a:t>
            </a:r>
            <a:r>
              <a:rPr lang="en-GB" dirty="0"/>
              <a:t> or </a:t>
            </a:r>
            <a:r>
              <a:rPr lang="en-GB" i="1" dirty="0"/>
              <a:t>method = “spearman” </a:t>
            </a:r>
            <a:r>
              <a:rPr lang="en-GB" dirty="0"/>
              <a:t>when you define the </a:t>
            </a:r>
            <a:r>
              <a:rPr lang="en-GB" dirty="0" smtClean="0"/>
              <a:t>function.</a:t>
            </a:r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411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Bootstrapping Correlations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600" dirty="0" smtClean="0"/>
              <a:t>The </a:t>
            </a:r>
            <a:r>
              <a:rPr lang="en-GB" sz="3600" dirty="0" smtClean="0"/>
              <a:t>output below shows the contents of </a:t>
            </a:r>
            <a:r>
              <a:rPr lang="en-GB" sz="3600" i="1" dirty="0" err="1" smtClean="0"/>
              <a:t>boot_kendall</a:t>
            </a:r>
            <a:r>
              <a:rPr lang="en-GB" sz="3600" dirty="0" smtClean="0"/>
              <a:t>:</a:t>
            </a:r>
            <a:endParaRPr lang="en-GB" sz="3600" dirty="0" smtClean="0"/>
          </a:p>
          <a:p>
            <a:endParaRPr lang="en-GB" sz="2400" dirty="0" smtClean="0"/>
          </a:p>
          <a:p>
            <a:pPr marL="400050" lvl="1" indent="0">
              <a:buNone/>
            </a:pPr>
            <a:endParaRPr lang="en-GB" dirty="0" smtClean="0"/>
          </a:p>
          <a:p>
            <a:pPr marL="400050" lvl="1" indent="0">
              <a:buNone/>
            </a:pPr>
            <a:r>
              <a:rPr lang="en-GB" dirty="0" smtClean="0"/>
              <a:t>ORDINARY </a:t>
            </a:r>
            <a:r>
              <a:rPr lang="en-GB" dirty="0"/>
              <a:t>NONPARAMETRIC BOOTSTRAP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Call:</a:t>
            </a:r>
          </a:p>
          <a:p>
            <a:pPr marL="400050" lvl="1" indent="0">
              <a:buNone/>
            </a:pPr>
            <a:r>
              <a:rPr lang="en-GB" dirty="0"/>
              <a:t>boot(data = </a:t>
            </a:r>
            <a:r>
              <a:rPr lang="en-GB" dirty="0" err="1"/>
              <a:t>liarData</a:t>
            </a:r>
            <a:r>
              <a:rPr lang="en-GB" dirty="0"/>
              <a:t>, statistic = </a:t>
            </a:r>
            <a:r>
              <a:rPr lang="en-GB" dirty="0" err="1"/>
              <a:t>bootTau</a:t>
            </a:r>
            <a:r>
              <a:rPr lang="en-GB" dirty="0"/>
              <a:t>, R = 2000)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Bootstrap Statistics :</a:t>
            </a:r>
          </a:p>
          <a:p>
            <a:pPr marL="400050" lvl="1" indent="0">
              <a:buNone/>
            </a:pPr>
            <a:r>
              <a:rPr lang="en-GB" dirty="0"/>
              <a:t>      original      bias    std. error</a:t>
            </a:r>
          </a:p>
          <a:p>
            <a:pPr marL="400050" lvl="1" indent="0">
              <a:buNone/>
            </a:pPr>
            <a:r>
              <a:rPr lang="en-GB" dirty="0"/>
              <a:t>t1* -0.3002413 0.001058191    0.097663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sz="2000" dirty="0" smtClean="0"/>
              <a:t>  </a:t>
            </a:r>
            <a:endParaRPr lang="en-GB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9547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Bootstrapping Correlations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/>
            <a:r>
              <a:rPr lang="en-GB" dirty="0" smtClean="0"/>
              <a:t>The </a:t>
            </a:r>
            <a:r>
              <a:rPr lang="en-GB" dirty="0"/>
              <a:t>output below shows the contents </a:t>
            </a:r>
            <a:r>
              <a:rPr lang="en-GB" dirty="0" smtClean="0"/>
              <a:t>of </a:t>
            </a:r>
            <a:r>
              <a:rPr lang="en-GB" dirty="0"/>
              <a:t>the </a:t>
            </a:r>
            <a:r>
              <a:rPr lang="en-GB" i="1" dirty="0"/>
              <a:t>boot.ci()</a:t>
            </a:r>
            <a:r>
              <a:rPr lang="en-GB" dirty="0"/>
              <a:t> function: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BOOTSTRAP CONFIDENCE INTERVAL CALCULATIONS</a:t>
            </a:r>
          </a:p>
          <a:p>
            <a:pPr marL="400050" lvl="1" indent="0">
              <a:buNone/>
            </a:pPr>
            <a:r>
              <a:rPr lang="en-GB" dirty="0"/>
              <a:t>Based on 2000 bootstrap replicates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CALL : </a:t>
            </a:r>
          </a:p>
          <a:p>
            <a:pPr marL="400050" lvl="1" indent="0">
              <a:buNone/>
            </a:pPr>
            <a:r>
              <a:rPr lang="en-GB" dirty="0" err="1"/>
              <a:t>boot.ci</a:t>
            </a:r>
            <a:r>
              <a:rPr lang="en-GB" dirty="0"/>
              <a:t>(</a:t>
            </a:r>
            <a:r>
              <a:rPr lang="en-GB" dirty="0" err="1"/>
              <a:t>boot.out</a:t>
            </a:r>
            <a:r>
              <a:rPr lang="en-GB" dirty="0"/>
              <a:t> = </a:t>
            </a:r>
            <a:r>
              <a:rPr lang="en-GB" dirty="0" err="1"/>
              <a:t>boot_kendall</a:t>
            </a:r>
            <a:r>
              <a:rPr lang="en-GB" dirty="0"/>
              <a:t>)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Intervals : </a:t>
            </a:r>
          </a:p>
          <a:p>
            <a:pPr marL="400050" lvl="1" indent="0">
              <a:buNone/>
            </a:pPr>
            <a:r>
              <a:rPr lang="en-GB" dirty="0"/>
              <a:t>Level      Normal              Basic         </a:t>
            </a:r>
          </a:p>
          <a:p>
            <a:pPr marL="400050" lvl="1" indent="0">
              <a:buNone/>
            </a:pPr>
            <a:r>
              <a:rPr lang="en-GB" dirty="0"/>
              <a:t>95%   (-0.4927, -0.1099 )   (-0.4956, -0.1126 )  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Level     Percentile            </a:t>
            </a:r>
            <a:r>
              <a:rPr lang="en-GB" dirty="0" err="1"/>
              <a:t>BCa</a:t>
            </a:r>
            <a:r>
              <a:rPr lang="en-GB" dirty="0"/>
              <a:t>          </a:t>
            </a:r>
          </a:p>
          <a:p>
            <a:pPr marL="400050" lvl="1" indent="0">
              <a:buNone/>
            </a:pPr>
            <a:r>
              <a:rPr lang="en-GB" dirty="0"/>
              <a:t>95%   (-0.4879, -0.1049 )   (-0.4777, -0.0941 )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39707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D7CD95-F1A2-41F4-8266-3112F7CA8FF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620000" cy="952500"/>
          </a:xfrm>
          <a:noFill/>
        </p:spPr>
        <p:txBody>
          <a:bodyPr/>
          <a:lstStyle/>
          <a:p>
            <a:pPr eaLnBrk="1" hangingPunct="1"/>
            <a:r>
              <a:rPr lang="en-GB" sz="3600" dirty="0" smtClean="0"/>
              <a:t>Partial and </a:t>
            </a:r>
            <a:r>
              <a:rPr lang="en-GB" sz="3600" dirty="0" smtClean="0"/>
              <a:t>Semi-partial </a:t>
            </a:r>
            <a:r>
              <a:rPr lang="en-GB" sz="3600" dirty="0" smtClean="0"/>
              <a:t>Correlations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6200" y="1651000"/>
            <a:ext cx="7607300" cy="4471988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 dirty="0" smtClean="0"/>
              <a:t>Partial correlation: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Measures the relationship between two variables, controlling for the effect that a third variable has on them both.</a:t>
            </a:r>
          </a:p>
          <a:p>
            <a:pPr>
              <a:lnSpc>
                <a:spcPct val="90000"/>
              </a:lnSpc>
            </a:pPr>
            <a:r>
              <a:rPr lang="en-GB" sz="3600" dirty="0" smtClean="0"/>
              <a:t>Semi-partial correlation: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Measures the relationship between two variables controlling for the effect that a third variable has on only one of the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autoUpdateAnimBg="0"/>
      <p:bldP spid="24781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28887" y="472440"/>
            <a:ext cx="4086225" cy="591312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2520-CF1F-41A2-A09F-7B900ED6F6E5}" type="datetime5">
              <a:rPr lang="en-GB"/>
              <a:pPr/>
              <a:t>2-Nov-11</a:t>
            </a:fld>
            <a:endParaRPr lang="en-GB"/>
          </a:p>
        </p:txBody>
      </p:sp>
      <p:pic>
        <p:nvPicPr>
          <p:cNvPr id="20" name="Picture 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124744"/>
            <a:ext cx="6912767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7DCBA0F-A98B-4BE0-82E2-FB45018DE5FD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36866" name="Object 2" descr="dimmu borgir faded"/>
          <p:cNvGraphicFramePr>
            <a:graphicFrameLocks noChangeAspect="1"/>
          </p:cNvGraphicFramePr>
          <p:nvPr/>
        </p:nvGraphicFramePr>
        <p:xfrm>
          <a:off x="1403350" y="765175"/>
          <a:ext cx="7324725" cy="5451475"/>
        </p:xfrm>
        <a:graphic>
          <a:graphicData uri="http://schemas.openxmlformats.org/presentationml/2006/ole">
            <p:oleObj spid="_x0000_s19473" name="SPW 6.0 Graph" r:id="rId4" imgW="4871720" imgH="3624580" progId="">
              <p:embed/>
            </p:oleObj>
          </a:graphicData>
        </a:graphic>
      </p:graphicFrame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2771775" y="188913"/>
            <a:ext cx="3952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25400">
                  <a:solidFill>
                    <a:srgbClr val="000080"/>
                  </a:solidFill>
                  <a:round/>
                  <a:headEnd/>
                  <a:tailEnd/>
                </a:ln>
                <a:noFill/>
                <a:latin typeface="Arial Black"/>
              </a:rPr>
              <a:t>Very Small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Doing Partial Correlation using </a:t>
            </a:r>
            <a:r>
              <a:rPr lang="en-GB" b="1" dirty="0" smtClean="0"/>
              <a:t>R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general form of </a:t>
            </a:r>
            <a:r>
              <a:rPr lang="en-GB" i="1" dirty="0" err="1"/>
              <a:t>pcor</a:t>
            </a:r>
            <a:r>
              <a:rPr lang="en-GB" i="1" dirty="0"/>
              <a:t>()</a:t>
            </a:r>
            <a:r>
              <a:rPr lang="en-GB" dirty="0"/>
              <a:t> is:</a:t>
            </a:r>
          </a:p>
          <a:p>
            <a:pPr marL="457200" lvl="1" indent="0">
              <a:buNone/>
            </a:pPr>
            <a:r>
              <a:rPr lang="en-GB" dirty="0" err="1"/>
              <a:t>pcor</a:t>
            </a:r>
            <a:r>
              <a:rPr lang="en-GB" dirty="0"/>
              <a:t>(c("var1", "var2", "control1", "control2" etc.), </a:t>
            </a:r>
            <a:r>
              <a:rPr lang="en-GB" dirty="0" err="1"/>
              <a:t>var</a:t>
            </a:r>
            <a:r>
              <a:rPr lang="en-GB" dirty="0"/>
              <a:t>(</a:t>
            </a:r>
            <a:r>
              <a:rPr lang="en-GB" dirty="0" err="1"/>
              <a:t>dataframe</a:t>
            </a:r>
            <a:r>
              <a:rPr lang="en-GB" dirty="0"/>
              <a:t>))</a:t>
            </a:r>
          </a:p>
          <a:p>
            <a:r>
              <a:rPr lang="en-GB" dirty="0"/>
              <a:t>We can then see the partial correlation and the value of </a:t>
            </a:r>
            <a:r>
              <a:rPr lang="en-GB" i="1" dirty="0"/>
              <a:t>R</a:t>
            </a:r>
            <a:r>
              <a:rPr lang="en-GB" baseline="30000" dirty="0"/>
              <a:t>2</a:t>
            </a:r>
            <a:r>
              <a:rPr lang="en-GB" dirty="0"/>
              <a:t> in the console by executing:</a:t>
            </a:r>
          </a:p>
          <a:p>
            <a:pPr marL="457200" lvl="1" indent="0">
              <a:buNone/>
            </a:pPr>
            <a:r>
              <a:rPr lang="en-GB" dirty="0"/>
              <a:t>pc</a:t>
            </a:r>
          </a:p>
          <a:p>
            <a:pPr marL="457200" lvl="1" indent="0">
              <a:buNone/>
            </a:pPr>
            <a:r>
              <a:rPr lang="en-GB" dirty="0"/>
              <a:t>pc^2</a:t>
            </a:r>
          </a:p>
          <a:p>
            <a:pPr marL="457200" lvl="1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Doing Partial Correlation using </a:t>
            </a:r>
            <a:r>
              <a:rPr lang="en-GB" b="1" dirty="0"/>
              <a:t>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general form of </a:t>
            </a:r>
            <a:r>
              <a:rPr lang="en-GB" i="1" dirty="0" err="1"/>
              <a:t>pcor.test</a:t>
            </a:r>
            <a:r>
              <a:rPr lang="en-GB" i="1" dirty="0"/>
              <a:t>()</a:t>
            </a:r>
            <a:r>
              <a:rPr lang="en-GB" dirty="0"/>
              <a:t> is:</a:t>
            </a:r>
          </a:p>
          <a:p>
            <a:pPr marL="457200" lvl="1" indent="0">
              <a:buNone/>
            </a:pPr>
            <a:r>
              <a:rPr lang="en-GB" dirty="0" err="1"/>
              <a:t>pcor</a:t>
            </a:r>
            <a:r>
              <a:rPr lang="en-GB" dirty="0"/>
              <a:t>(</a:t>
            </a:r>
            <a:r>
              <a:rPr lang="en-GB" dirty="0" err="1"/>
              <a:t>pcor</a:t>
            </a:r>
            <a:r>
              <a:rPr lang="en-GB" dirty="0"/>
              <a:t> object, number of control variables, sample size)</a:t>
            </a:r>
          </a:p>
          <a:p>
            <a:r>
              <a:rPr lang="en-GB" dirty="0"/>
              <a:t>Basically, you enter an object that you have created with </a:t>
            </a:r>
            <a:r>
              <a:rPr lang="en-GB" i="1" dirty="0" err="1"/>
              <a:t>pcor</a:t>
            </a:r>
            <a:r>
              <a:rPr lang="en-GB" i="1" dirty="0"/>
              <a:t>()</a:t>
            </a:r>
            <a:r>
              <a:rPr lang="en-GB" dirty="0"/>
              <a:t> (or you can put the </a:t>
            </a:r>
            <a:r>
              <a:rPr lang="en-GB" i="1" dirty="0" err="1"/>
              <a:t>pcor</a:t>
            </a:r>
            <a:r>
              <a:rPr lang="en-GB" i="1" dirty="0"/>
              <a:t>()</a:t>
            </a:r>
            <a:r>
              <a:rPr lang="en-GB" dirty="0"/>
              <a:t> command directly into the function</a:t>
            </a:r>
            <a:r>
              <a:rPr lang="en-GB" dirty="0" smtClean="0"/>
              <a:t>):</a:t>
            </a:r>
          </a:p>
          <a:p>
            <a:pPr marL="457200" lvl="1" indent="0">
              <a:buNone/>
            </a:pPr>
            <a:r>
              <a:rPr lang="en-GB" dirty="0" smtClean="0"/>
              <a:t> </a:t>
            </a:r>
            <a:r>
              <a:rPr lang="en-GB" dirty="0" err="1" smtClean="0"/>
              <a:t>pcor.test</a:t>
            </a:r>
            <a:r>
              <a:rPr lang="en-GB" dirty="0"/>
              <a:t>(pc, 1, 103)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33264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Correlation Output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00050" lvl="1" indent="0">
              <a:buNone/>
            </a:pPr>
            <a:r>
              <a:rPr lang="en-GB" dirty="0" smtClean="0"/>
              <a:t>&gt; </a:t>
            </a:r>
            <a:r>
              <a:rPr lang="en-GB" dirty="0"/>
              <a:t>pc</a:t>
            </a:r>
          </a:p>
          <a:p>
            <a:pPr marL="400050" lvl="1" indent="0">
              <a:buNone/>
            </a:pPr>
            <a:r>
              <a:rPr lang="en-GB" dirty="0"/>
              <a:t>[1] -</a:t>
            </a:r>
            <a:r>
              <a:rPr lang="en-GB" dirty="0" smtClean="0"/>
              <a:t>0.2466658</a:t>
            </a:r>
          </a:p>
          <a:p>
            <a:pPr marL="400050" lvl="1" indent="0">
              <a:buNone/>
            </a:pPr>
            <a:endParaRPr lang="en-GB" dirty="0"/>
          </a:p>
          <a:p>
            <a:pPr marL="400050" lvl="1" indent="0">
              <a:buNone/>
            </a:pPr>
            <a:r>
              <a:rPr lang="en-GB" dirty="0"/>
              <a:t>&gt; pc^2</a:t>
            </a:r>
          </a:p>
          <a:p>
            <a:pPr marL="400050" lvl="1" indent="0">
              <a:buNone/>
            </a:pPr>
            <a:r>
              <a:rPr lang="en-GB" dirty="0"/>
              <a:t>[1] 0.06084403</a:t>
            </a:r>
          </a:p>
          <a:p>
            <a:pPr marL="400050" lvl="1" indent="0">
              <a:buNone/>
            </a:pPr>
            <a:r>
              <a:rPr lang="en-GB" dirty="0"/>
              <a:t>&gt; </a:t>
            </a:r>
            <a:r>
              <a:rPr lang="en-GB" dirty="0" smtClean="0"/>
              <a:t>t</a:t>
            </a:r>
            <a:r>
              <a:rPr lang="en-GB" dirty="0"/>
              <a:t>(pc, 1, 103)</a:t>
            </a:r>
          </a:p>
          <a:p>
            <a:pPr marL="400050" lvl="1" indent="0">
              <a:buNone/>
            </a:pPr>
            <a:r>
              <a:rPr lang="en-GB" dirty="0"/>
              <a:t>$</a:t>
            </a:r>
            <a:r>
              <a:rPr lang="en-GB" dirty="0" err="1"/>
              <a:t>tval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[1] -2.545307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$</a:t>
            </a:r>
            <a:r>
              <a:rPr lang="en-GB" dirty="0" err="1"/>
              <a:t>df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[1] 100</a:t>
            </a:r>
          </a:p>
          <a:p>
            <a:pPr marL="400050" lvl="1" indent="0">
              <a:buNone/>
            </a:pPr>
            <a:r>
              <a:rPr lang="en-GB" dirty="0"/>
              <a:t> </a:t>
            </a:r>
          </a:p>
          <a:p>
            <a:pPr marL="400050" lvl="1" indent="0">
              <a:buNone/>
            </a:pPr>
            <a:r>
              <a:rPr lang="en-GB" dirty="0"/>
              <a:t>$</a:t>
            </a:r>
            <a:r>
              <a:rPr lang="en-GB" dirty="0" err="1"/>
              <a:t>pvalue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[1] 0.01244581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44E3607-C17A-4B4B-B653-EFC1F4E654A2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9938" name="Object 2" descr="dimmu borgir faded"/>
          <p:cNvGraphicFramePr>
            <a:graphicFrameLocks noChangeAspect="1"/>
          </p:cNvGraphicFramePr>
          <p:nvPr/>
        </p:nvGraphicFramePr>
        <p:xfrm>
          <a:off x="1258888" y="987425"/>
          <a:ext cx="7694612" cy="5081588"/>
        </p:xfrm>
        <a:graphic>
          <a:graphicData uri="http://schemas.openxmlformats.org/presentationml/2006/ole">
            <p:oleObj spid="_x0000_s20497" name="SPW 6.0 Graph" r:id="rId4" imgW="4808220" imgH="3176270" progId="">
              <p:embed/>
            </p:oleObj>
          </a:graphicData>
        </a:graphic>
      </p:graphicFrame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2627313" y="188913"/>
            <a:ext cx="5191125" cy="67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000" kern="10">
                <a:ln w="25400">
                  <a:solidFill>
                    <a:schemeClr val="accent2"/>
                  </a:solidFill>
                  <a:round/>
                  <a:headEnd/>
                  <a:tailEnd/>
                </a:ln>
                <a:noFill/>
                <a:latin typeface="Arial Black"/>
              </a:rPr>
              <a:t>Positive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EAD247-88F0-4C57-BF6A-2E98F6DE48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1986" name="Object 2" descr="dimmu borgir faded"/>
          <p:cNvGraphicFramePr>
            <a:graphicFrameLocks noChangeAspect="1"/>
          </p:cNvGraphicFramePr>
          <p:nvPr/>
        </p:nvGraphicFramePr>
        <p:xfrm>
          <a:off x="1692275" y="801688"/>
          <a:ext cx="6896100" cy="5351462"/>
        </p:xfrm>
        <a:graphic>
          <a:graphicData uri="http://schemas.openxmlformats.org/presentationml/2006/ole">
            <p:oleObj spid="_x0000_s21521" name="SPW 6.0 Graph" r:id="rId4" imgW="4871720" imgH="3782060" progId="">
              <p:embed/>
            </p:oleObj>
          </a:graphicData>
        </a:graphic>
      </p:graphicFrame>
      <p:sp>
        <p:nvSpPr>
          <p:cNvPr id="41987" name="WordArt 3"/>
          <p:cNvSpPr>
            <a:spLocks noChangeArrowheads="1" noChangeShapeType="1" noTextEdit="1"/>
          </p:cNvSpPr>
          <p:nvPr/>
        </p:nvSpPr>
        <p:spPr bwMode="auto">
          <a:xfrm>
            <a:off x="2411413" y="188913"/>
            <a:ext cx="54959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25400">
                  <a:solidFill>
                    <a:schemeClr val="accent2"/>
                  </a:solidFill>
                  <a:round/>
                  <a:headEnd/>
                  <a:tailEnd/>
                </a:ln>
                <a:noFill/>
                <a:latin typeface="Arial Black"/>
              </a:rPr>
              <a:t>Negative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need to see whether as one variable increases, the other increases, decreases or stays the same.</a:t>
            </a:r>
          </a:p>
          <a:p>
            <a:r>
              <a:rPr lang="en-GB" dirty="0" smtClean="0"/>
              <a:t>This can be done by calculating the </a:t>
            </a:r>
            <a:r>
              <a:rPr lang="en-GB" dirty="0" smtClean="0"/>
              <a:t>covariance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We look at how much each score deviates from the mean.</a:t>
            </a:r>
          </a:p>
          <a:p>
            <a:pPr lvl="1"/>
            <a:r>
              <a:rPr lang="en-GB" dirty="0" smtClean="0"/>
              <a:t>If both variables deviate from the mean by the same amount, they are likely to be related.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8123581"/>
              </p:ext>
            </p:extLst>
          </p:nvPr>
        </p:nvGraphicFramePr>
        <p:xfrm>
          <a:off x="1206500" y="2489200"/>
          <a:ext cx="6997700" cy="1079500"/>
        </p:xfrm>
        <a:graphic>
          <a:graphicData uri="http://schemas.openxmlformats.org/presentationml/2006/ole">
            <p:oleObj spid="_x0000_s1037" name="Document" r:id="rId3" imgW="5359203" imgH="6603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285728"/>
            <a:ext cx="6428601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US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DSUS 3</Template>
  <TotalTime>200</TotalTime>
  <Words>1271</Words>
  <Application>Microsoft Office PowerPoint</Application>
  <PresentationFormat>On-screen Show (4:3)</PresentationFormat>
  <Paragraphs>213</Paragraphs>
  <Slides>42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DSUS 3</vt:lpstr>
      <vt:lpstr>SPW 6.0 Graph</vt:lpstr>
      <vt:lpstr>MathType 6.0 Equation</vt:lpstr>
      <vt:lpstr>Microsoft Office Word Document</vt:lpstr>
      <vt:lpstr>Correlation</vt:lpstr>
      <vt:lpstr>Aims</vt:lpstr>
      <vt:lpstr>What is a Correlation?</vt:lpstr>
      <vt:lpstr>Slide 4</vt:lpstr>
      <vt:lpstr>Slide 5</vt:lpstr>
      <vt:lpstr>Slide 6</vt:lpstr>
      <vt:lpstr>Measuring Relationships</vt:lpstr>
      <vt:lpstr>Slide 8</vt:lpstr>
      <vt:lpstr>Slide 9</vt:lpstr>
      <vt:lpstr>Revision of Variance</vt:lpstr>
      <vt:lpstr>Slide 11</vt:lpstr>
      <vt:lpstr>Slide 12</vt:lpstr>
      <vt:lpstr>Covariance</vt:lpstr>
      <vt:lpstr>Slide 14</vt:lpstr>
      <vt:lpstr>Slide 15</vt:lpstr>
      <vt:lpstr>Problems with Covariance</vt:lpstr>
      <vt:lpstr>The Correlation Coefficient</vt:lpstr>
      <vt:lpstr>The Correlation Coefficient</vt:lpstr>
      <vt:lpstr>Correlation: Example</vt:lpstr>
      <vt:lpstr>Doing a Correlation with R Commander</vt:lpstr>
      <vt:lpstr>General Procedure for Correlations Using R </vt:lpstr>
      <vt:lpstr>Correlations using R </vt:lpstr>
      <vt:lpstr>Pearson Correlation Output</vt:lpstr>
      <vt:lpstr>Reporting the Results</vt:lpstr>
      <vt:lpstr>Things to Know about the Correlation</vt:lpstr>
      <vt:lpstr>Correlation and Causality</vt:lpstr>
      <vt:lpstr>Non-parametric Correlation</vt:lpstr>
      <vt:lpstr>Spearman’s Rho </vt:lpstr>
      <vt:lpstr>Spearman's Rho  Output</vt:lpstr>
      <vt:lpstr>Kendall’s Tau (Non-parametric) </vt:lpstr>
      <vt:lpstr>Kendall’s Tau (Non-parametric)   </vt:lpstr>
      <vt:lpstr>Bootstrapping Correlations </vt:lpstr>
      <vt:lpstr>Bootstrapping Correlations Output</vt:lpstr>
      <vt:lpstr>Bootstrapping Correlations </vt:lpstr>
      <vt:lpstr>Bootstrapping Correlations Output</vt:lpstr>
      <vt:lpstr>Bootstrapping Correlations Output</vt:lpstr>
      <vt:lpstr>Partial and Semi-partial Correlations</vt:lpstr>
      <vt:lpstr>Slide 38</vt:lpstr>
      <vt:lpstr>Slide 39</vt:lpstr>
      <vt:lpstr>Doing Partial Correlation using R</vt:lpstr>
      <vt:lpstr>Doing Partial Correlation using R</vt:lpstr>
      <vt:lpstr>Partial Correlation Output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</dc:title>
  <dc:creator>Dr. Andy Field</dc:creator>
  <cp:lastModifiedBy>Richard Leigh</cp:lastModifiedBy>
  <cp:revision>27</cp:revision>
  <dcterms:created xsi:type="dcterms:W3CDTF">2009-05-21T12:27:37Z</dcterms:created>
  <dcterms:modified xsi:type="dcterms:W3CDTF">2011-11-02T10:01:14Z</dcterms:modified>
</cp:coreProperties>
</file>